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6.xml"/><Relationship Id="rId41" Type="http://schemas.openxmlformats.org/officeDocument/2006/relationships/font" Target="fonts/Lat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7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Lato-bold.fntdata"/><Relationship Id="rId16" Type="http://schemas.openxmlformats.org/officeDocument/2006/relationships/slide" Target="slides/slide12.xml"/><Relationship Id="rId38" Type="http://schemas.openxmlformats.org/officeDocument/2006/relationships/font" Target="fonts/La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Relationship Id="rId4" Type="http://schemas.openxmlformats.org/officeDocument/2006/relationships/hyperlink" Target="https://drive.google.com/file/d/1htN0jRGuQHaIltITbAZ80AMhiBy-kZCE/view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veloper.apple.com/ios/human-interface-guidelines/bars/tab-bars/" TargetMode="External"/><Relationship Id="rId4" Type="http://schemas.openxmlformats.org/officeDocument/2006/relationships/hyperlink" Target="https://developer.apple.com/library/content/documentation/WindowsViews/Conceptual/ViewControllerCatalog/Chapters/TabBarControllers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Vossilisco/Minitutorial_Implementar_TabBar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4294967295" type="ctrTitle"/>
          </p:nvPr>
        </p:nvSpPr>
        <p:spPr>
          <a:xfrm>
            <a:off x="1567950" y="63650"/>
            <a:ext cx="6008100" cy="12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Proxima Nova"/>
                <a:ea typeface="Proxima Nova"/>
                <a:cs typeface="Proxima Nova"/>
                <a:sym typeface="Proxima Nova"/>
              </a:rPr>
              <a:t>Minitutorial 1.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Proxima Nova"/>
                <a:ea typeface="Proxima Nova"/>
                <a:cs typeface="Proxima Nova"/>
                <a:sym typeface="Proxima Nova"/>
              </a:rPr>
              <a:t>Implementar un Tab Bar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Shape 229"/>
          <p:cNvSpPr txBox="1"/>
          <p:nvPr>
            <p:ph idx="4294967295" type="subTitle"/>
          </p:nvPr>
        </p:nvSpPr>
        <p:spPr>
          <a:xfrm>
            <a:off x="2577300" y="4360200"/>
            <a:ext cx="39894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Desarrollo de Software para Dispositivos Móviles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Rafael martínez Rubio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175" y="1350350"/>
            <a:ext cx="2947649" cy="294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3026430" y="397850"/>
            <a:ext cx="19944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Empezando...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646600" y="1601250"/>
            <a:ext cx="4589100" cy="28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Añadimos un Tab Bar proveniente de la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librería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objetos.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A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ñadimos un View Controller, en total tendremos 3: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· Nombre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· Foto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· Valoración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Establecemos una relationship segue entre el Tab Bar y este tercer View Controller.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Asignamos los debidos outlets.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75" y="959138"/>
            <a:ext cx="3440075" cy="345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4056550" y="1447700"/>
            <a:ext cx="4965600" cy="2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Creamos un controlador que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manejará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la Tab Bar, será MealTabBarController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 el propósito de sustituir el actual MealViewController, podremos reutilizar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gran parte de su código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Borramos los segues que lleguen a MealViewController y los sustituimos hacia el MealTabBarController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75" y="1447700"/>
            <a:ext cx="3751750" cy="227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3617468" y="362325"/>
            <a:ext cx="19944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Checkpoint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113" y="988875"/>
            <a:ext cx="555307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4004713" y="4770300"/>
            <a:ext cx="1134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Main.storyboard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369425" y="1462700"/>
            <a:ext cx="49335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Creamos los 3 archivos Swift para cada sección del Tab Bar.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· </a:t>
            </a: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MealNameViewController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para la vista del nombre.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	· </a:t>
            </a: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MealPhotoViewController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para gestionar la imagen de la comida.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	·</a:t>
            </a: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MealRatingViewController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para la valoración.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Inicializamos las variables en la clase MealTabBarController.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588" y="1696350"/>
            <a:ext cx="3440075" cy="59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600" y="2961629"/>
            <a:ext cx="3440075" cy="45488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6580575" y="2247375"/>
            <a:ext cx="1396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MealViewController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6580563" y="3416525"/>
            <a:ext cx="1396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MealTabBarController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/>
        </p:nvSpPr>
        <p:spPr>
          <a:xfrm>
            <a:off x="2181025" y="1039900"/>
            <a:ext cx="4112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Creamos los botones </a:t>
            </a: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Cancelar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 </a:t>
            </a: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Guardar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además de linkearlos con sus funciones debidas.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b="7699" l="16045" r="8692" t="11759"/>
          <a:stretch/>
        </p:blipFill>
        <p:spPr>
          <a:xfrm>
            <a:off x="6293550" y="223450"/>
            <a:ext cx="2055503" cy="24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75" y="2541250"/>
            <a:ext cx="5538000" cy="17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1014173" y="4323950"/>
            <a:ext cx="4461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Copy-paste en MealTabBarController </a:t>
            </a:r>
            <a:r>
              <a:rPr lang="e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proveniente</a:t>
            </a:r>
            <a:r>
              <a:rPr lang="e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MealViewController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4302575" y="978531"/>
            <a:ext cx="41124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Pondremos el outlet del TextField (drag&amp;drop)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Usaremos los 3 métodos dedicados al TextField. (También los podemos encontrar en el MealViewController)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2686050" y="220825"/>
            <a:ext cx="3771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MealNameViewController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725" y="782125"/>
            <a:ext cx="2820625" cy="15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700" y="2711425"/>
            <a:ext cx="50101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145875" y="2638900"/>
            <a:ext cx="3771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Con este código, los controladores tendrán acceso a los atributos de la clase padre (MealTabBarControllers)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Preparamos el resto de las funciones que usará el delegate como textFieldDidEndEditing()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1947300" y="269950"/>
            <a:ext cx="55194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Checkpoint</a:t>
            </a: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MealNameViewController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200" y="831250"/>
            <a:ext cx="4177600" cy="41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4102375" y="1224675"/>
            <a:ext cx="4112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Pondremos el outlet de la foto (drag&amp;drop)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Añadiremos sobre </a:t>
            </a: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él</a:t>
            </a: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un Tap Gesture Recognizer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2686050" y="213125"/>
            <a:ext cx="3771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MealPhotoViewController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575925" y="2802700"/>
            <a:ext cx="3771900" cy="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Con este código, los controladores tendrán acceso a los atributos de la clase MealTabBarControllers.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Esto mismo lo hicimos en la anterior clase, pero para recuperar el nombre en vez de la foto.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700" y="677500"/>
            <a:ext cx="2802975" cy="19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4">
            <a:alphaModFix/>
          </a:blip>
          <a:srcRect b="0" l="0" r="30333" t="0"/>
          <a:stretch/>
        </p:blipFill>
        <p:spPr>
          <a:xfrm>
            <a:off x="4347825" y="2628625"/>
            <a:ext cx="4553851" cy="22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5031600" y="1077550"/>
            <a:ext cx="37719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Preparamos las funciones que usarán el delegate del objeto de la Image.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2686050" y="213125"/>
            <a:ext cx="3771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MealPhotoViewController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575925" y="2948300"/>
            <a:ext cx="38286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Vinculamos el objeto que añadimos antes de Tap Gesture Recognizer con la función </a:t>
            </a: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selectImageFromPhotoLibrary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, la cual abrirá la galería para seleccionar una foto para la comida.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225" y="2333500"/>
            <a:ext cx="4445958" cy="2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25" y="746000"/>
            <a:ext cx="4331900" cy="15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/>
        </p:nvSpPr>
        <p:spPr>
          <a:xfrm>
            <a:off x="1844250" y="184700"/>
            <a:ext cx="5455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Checkpoint </a:t>
            </a: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MealPhotoViewController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000" y="661425"/>
            <a:ext cx="4204000" cy="44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3136950" y="278875"/>
            <a:ext cx="2870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Aspectos teóricos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295450" y="1310625"/>
            <a:ext cx="5043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 </a:t>
            </a: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Tap Bar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es una barra que aparece en la parte inferior de la pantalla. Ofrece al usuario la capacidad de moverse rápidamente entre distintas secciones de una aplicación.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Sirve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para: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+"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Mejorar la navegación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sirve para: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Añadir herramientas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Resultado de imagen de tap bar ios"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350" y="1203988"/>
            <a:ext cx="3647375" cy="2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605" y="178367"/>
            <a:ext cx="4786775" cy="478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nope" id="239" name="Shape 239"/>
          <p:cNvPicPr preferRelativeResize="0"/>
          <p:nvPr/>
        </p:nvPicPr>
        <p:blipFill rotWithShape="1">
          <a:blip r:embed="rId5">
            <a:alphaModFix/>
          </a:blip>
          <a:srcRect b="0" l="0" r="0" t="10746"/>
          <a:stretch/>
        </p:blipFill>
        <p:spPr>
          <a:xfrm>
            <a:off x="3307350" y="1229613"/>
            <a:ext cx="2032000" cy="25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/>
        </p:nvSpPr>
        <p:spPr>
          <a:xfrm>
            <a:off x="4600550" y="1407928"/>
            <a:ext cx="41124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Pondremos el outlet del rating(drag&amp;drop)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2686050" y="213125"/>
            <a:ext cx="3771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MealRatingViewController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699750" y="3242875"/>
            <a:ext cx="37719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Al igual que en las dos anteriores clases, cogemos el atributo que queremos, en este caso </a:t>
            </a:r>
            <a:r>
              <a:rPr b="1"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rating </a:t>
            </a: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del MealTabBarController.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26" y="786338"/>
            <a:ext cx="3820750" cy="1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700" y="2713375"/>
            <a:ext cx="4210100" cy="19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1844250" y="184700"/>
            <a:ext cx="5455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Checkpoint </a:t>
            </a:r>
            <a:r>
              <a:rPr lang="es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MealRatingViewController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700" y="1042563"/>
            <a:ext cx="4112600" cy="32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2703900" y="149775"/>
            <a:ext cx="373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Para terminar vamos al Meal</a:t>
            </a:r>
            <a:r>
              <a:rPr b="1"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Table</a:t>
            </a: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ViewController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3523475"/>
            <a:ext cx="59436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367013"/>
            <a:ext cx="59436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/>
        </p:nvSpPr>
        <p:spPr>
          <a:xfrm>
            <a:off x="1600200" y="2349725"/>
            <a:ext cx="5973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Tendremos que cambiar el objeto fuente y destino a </a:t>
            </a:r>
            <a:r>
              <a:rPr b="1"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MealTabBarController </a:t>
            </a: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para sustituir totalmente la </a:t>
            </a:r>
            <a:r>
              <a:rPr i="1"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ahora inútil clase MealViewController</a:t>
            </a:r>
            <a:endParaRPr i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Shape 399"/>
          <p:cNvGrpSpPr/>
          <p:nvPr/>
        </p:nvGrpSpPr>
        <p:grpSpPr>
          <a:xfrm>
            <a:off x="3245169" y="220487"/>
            <a:ext cx="2653668" cy="4481376"/>
            <a:chOff x="3983627" y="1676395"/>
            <a:chExt cx="1449538" cy="2881914"/>
          </a:xfrm>
        </p:grpSpPr>
        <p:sp>
          <p:nvSpPr>
            <p:cNvPr id="400" name="Shape 400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3" name="Shape 403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245491" y="220224"/>
            <a:ext cx="2649000" cy="38424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 flipH="1">
            <a:off x="3245639" y="311678"/>
            <a:ext cx="2649000" cy="3750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Shape 405" title="Proyecto Moviles.mp4">
            <a:hlinkClick r:id="rId4"/>
          </p:cNvPr>
          <p:cNvSpPr/>
          <p:nvPr/>
        </p:nvSpPr>
        <p:spPr>
          <a:xfrm>
            <a:off x="3101813" y="1358538"/>
            <a:ext cx="2940370" cy="220527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/>
        </p:nvSpPr>
        <p:spPr>
          <a:xfrm>
            <a:off x="2883300" y="689700"/>
            <a:ext cx="33774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Bibliografía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1048425" y="1407925"/>
            <a:ext cx="74838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https://developer.apple.com/ios/human-interface-guidelines/bars/tab-bars/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https://developer.apple.com/library/content/documentation/WindowsViews/Conceptual/ViewControllerCatalog/Chapters/TabBarControllers.html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936550" y="1588200"/>
            <a:ext cx="3063300" cy="19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¿Preguntas?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Cualquier duda: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rmr00034@red.ujaen.es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17" name="Shape 417"/>
          <p:cNvGrpSpPr/>
          <p:nvPr/>
        </p:nvGrpSpPr>
        <p:grpSpPr>
          <a:xfrm>
            <a:off x="4115120" y="1553491"/>
            <a:ext cx="3159984" cy="2439109"/>
            <a:chOff x="3553042" y="1657806"/>
            <a:chExt cx="3461100" cy="2671532"/>
          </a:xfrm>
        </p:grpSpPr>
        <p:sp>
          <p:nvSpPr>
            <p:cNvPr id="418" name="Shape 41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Shape 4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github" id="427" name="Shape 4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462" y="1606600"/>
            <a:ext cx="1743300" cy="17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3376900" y="285975"/>
            <a:ext cx="2617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Aspectos teóricos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425" y="840350"/>
            <a:ext cx="6924458" cy="40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325" y="0"/>
            <a:ext cx="2650674" cy="15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3263250" y="285975"/>
            <a:ext cx="2617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Aspectos teóricos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1612800" y="935675"/>
            <a:ext cx="64932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</a:t>
            </a: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segue de tipo Push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posiciona una nueva escena sobre la pila de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navegación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 transición, de estar activada, se realiza de izquierda a derecha para aparecer, y de derecha a izquierda al volver.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348" l="0" r="0" t="0"/>
          <a:stretch/>
        </p:blipFill>
        <p:spPr>
          <a:xfrm>
            <a:off x="2576101" y="2123275"/>
            <a:ext cx="1347849" cy="28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250" y="2123272"/>
            <a:ext cx="1347850" cy="2897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3725100" y="3076150"/>
            <a:ext cx="14823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3263250" y="284175"/>
            <a:ext cx="2617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Aspectos teóricos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810025" y="1930800"/>
            <a:ext cx="44826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 </a:t>
            </a: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segue de tipo Modal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muestra una nueva escena controlada por su debido controlador de vista.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 transición, de estar activada, de realiza de abajo a arriba para aparecer, y de arriba abajo al volver.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348" l="0" r="0" t="0"/>
          <a:stretch/>
        </p:blipFill>
        <p:spPr>
          <a:xfrm>
            <a:off x="6770375" y="2784875"/>
            <a:ext cx="1385125" cy="235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375" y="0"/>
            <a:ext cx="1385125" cy="2358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Shape 264"/>
          <p:cNvCxnSpPr/>
          <p:nvPr/>
        </p:nvCxnSpPr>
        <p:spPr>
          <a:xfrm rot="10800000">
            <a:off x="7793325" y="1705100"/>
            <a:ext cx="184800" cy="14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3263250" y="284175"/>
            <a:ext cx="2617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Aspectos teóricos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810025" y="1930800"/>
            <a:ext cx="42483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 un segue normal crea una nueva instancia de una vista de controlador como destino, un </a:t>
            </a: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unwind segue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te permite </a:t>
            </a:r>
            <a:r>
              <a:rPr i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volver a una vista ya creada.</a:t>
            </a:r>
            <a:endParaRPr i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Junto a algo de código se le puede dar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más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una acción como será en nuestro caso, el guardar los cambios.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348" l="0" r="0" t="0"/>
          <a:stretch/>
        </p:blipFill>
        <p:spPr>
          <a:xfrm>
            <a:off x="5136375" y="1180275"/>
            <a:ext cx="1664100" cy="31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3400" y="1180250"/>
            <a:ext cx="1664100" cy="3174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Shape 273"/>
          <p:cNvCxnSpPr/>
          <p:nvPr/>
        </p:nvCxnSpPr>
        <p:spPr>
          <a:xfrm rot="10800000">
            <a:off x="6052550" y="1421175"/>
            <a:ext cx="24939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3263250" y="284175"/>
            <a:ext cx="2617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Aspectos teóricos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2330700" y="1643850"/>
            <a:ext cx="4482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Delegates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nos permiten enviar mensaje de un objeto a otro. Esto se realiza mediante eventos.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625" y="2481263"/>
            <a:ext cx="66960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750" y="2849250"/>
            <a:ext cx="7534275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3954300" y="326825"/>
            <a:ext cx="1235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Antes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375" y="1028450"/>
            <a:ext cx="6913251" cy="35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4004688" y="4725975"/>
            <a:ext cx="1134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Main.storyboard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3855288" y="277075"/>
            <a:ext cx="14334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Después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713" y="838375"/>
            <a:ext cx="5970576" cy="40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4004713" y="4770300"/>
            <a:ext cx="1134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Main.storyboard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